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Libre Franklin"/>
      <p:regular r:id="rId23"/>
      <p:bold r:id="rId24"/>
      <p:italic r:id="rId25"/>
      <p:boldItalic r:id="rId26"/>
    </p:embeddedFont>
    <p:embeddedFont>
      <p:font typeface="Libre Baskervill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LibreFranklin-bold.fntdata"/><Relationship Id="rId23" Type="http://schemas.openxmlformats.org/officeDocument/2006/relationships/font" Target="fonts/LibreFranklin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ibreFranklin-boldItalic.fntdata"/><Relationship Id="rId25" Type="http://schemas.openxmlformats.org/officeDocument/2006/relationships/font" Target="fonts/LibreFranklin-italic.fntdata"/><Relationship Id="rId28" Type="http://schemas.openxmlformats.org/officeDocument/2006/relationships/font" Target="fonts/LibreBaskerville-bold.fntdata"/><Relationship Id="rId27" Type="http://schemas.openxmlformats.org/officeDocument/2006/relationships/font" Target="fonts/LibreBaskervill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ibreBaskerville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ibreBaskervill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44b2fd125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544b2fd125_2_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544b2fd125_2_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44b2fd1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44b2fd1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a9af8cf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a9af8cf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a9af8cf2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a9af8cf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a3bdae44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a3bdae44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a9af8cf2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a9af8cf2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a3bdae4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a3bdae4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a3bdae44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a3bdae44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44b2fd12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44b2fd12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a9e226f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a9e226f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a9e226f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a9e226f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a9e226fe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a9e226fe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44b2fd12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44b2fd12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aa07bcea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aa07bcea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aa07bceae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aa07bcea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aa07bceae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aa07bceae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標題投影片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spcBef>
                <a:spcPts val="3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spcBef>
                <a:spcPts val="3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200"/>
            </a:lvl5pPr>
            <a:lvl6pPr lvl="5" algn="ctr">
              <a:spcBef>
                <a:spcPts val="300"/>
              </a:spcBef>
              <a:spcAft>
                <a:spcPts val="0"/>
              </a:spcAft>
              <a:buSzPts val="1200"/>
              <a:buFont typeface="Libre Baskerville"/>
              <a:buNone/>
              <a:defRPr sz="1200"/>
            </a:lvl6pPr>
            <a:lvl7pPr lvl="6" algn="ctr">
              <a:spcBef>
                <a:spcPts val="300"/>
              </a:spcBef>
              <a:spcAft>
                <a:spcPts val="0"/>
              </a:spcAft>
              <a:buSzPts val="1200"/>
              <a:buFont typeface="Libre Baskerville"/>
              <a:buNone/>
              <a:defRPr sz="1200"/>
            </a:lvl7pPr>
            <a:lvl8pPr lvl="7" algn="ctr">
              <a:spcBef>
                <a:spcPts val="300"/>
              </a:spcBef>
              <a:spcAft>
                <a:spcPts val="0"/>
              </a:spcAft>
              <a:buSzPts val="1200"/>
              <a:buFont typeface="Libre Baskerville"/>
              <a:buNone/>
              <a:defRPr sz="1200"/>
            </a:lvl8pPr>
            <a:lvl9pPr lvl="8" algn="ctr">
              <a:spcBef>
                <a:spcPts val="300"/>
              </a:spcBef>
              <a:spcAft>
                <a:spcPts val="0"/>
              </a:spcAft>
              <a:buSzPts val="1200"/>
              <a:buFont typeface="Libre Baskerville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6172200" y="4643438"/>
            <a:ext cx="24765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>
  <p:cSld name="標題及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544016" y="142875"/>
            <a:ext cx="7772400" cy="63018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44016" y="924948"/>
            <a:ext cx="777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spcBef>
                <a:spcPts val="400"/>
              </a:spcBef>
              <a:spcAft>
                <a:spcPts val="0"/>
              </a:spcAft>
              <a:buSzPts val="1100"/>
              <a:buChar char="⚫"/>
              <a:defRPr/>
            </a:lvl1pPr>
            <a:lvl2pPr indent="-298450" lvl="1" marL="9144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2pPr>
            <a:lvl3pPr indent="-298450" lvl="2" marL="13716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3pPr>
            <a:lvl4pPr indent="-298450" lvl="3" marL="1828800" algn="l">
              <a:spcBef>
                <a:spcPts val="300"/>
              </a:spcBef>
              <a:spcAft>
                <a:spcPts val="0"/>
              </a:spcAft>
              <a:buSzPts val="1100"/>
              <a:buChar char="⚫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SzPts val="1400"/>
              <a:buChar char="o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6172200" y="4643438"/>
            <a:ext cx="24765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/>
          <p:nvPr>
            <p:ph idx="12" type="sldNum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>
  <p:cSld name="標題投影片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1295400" y="2400300"/>
            <a:ext cx="64008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None/>
              <a:defRPr i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/>
          <p:nvPr>
            <p:ph idx="12" type="sldNum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6"/>
          <p:cNvSpPr txBox="1"/>
          <p:nvPr>
            <p:ph type="ctrTitle"/>
          </p:nvPr>
        </p:nvSpPr>
        <p:spPr>
          <a:xfrm>
            <a:off x="715543" y="1103231"/>
            <a:ext cx="7712912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Calibri"/>
              <a:buNone/>
              <a:defRPr b="1" sz="3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2051051" y="3868341"/>
            <a:ext cx="5400675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ctr">
              <a:spcBef>
                <a:spcPts val="3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ctr">
              <a:spcBef>
                <a:spcPts val="30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ctr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spcBef>
                <a:spcPts val="300"/>
              </a:spcBef>
              <a:spcAft>
                <a:spcPts val="0"/>
              </a:spcAft>
              <a:buSzPts val="1500"/>
              <a:buFont typeface="Calibri"/>
              <a:buNone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fmla="val 4929" name="adj"/>
            </a:avLst>
          </a:prstGeom>
          <a:solidFill>
            <a:schemeClr val="lt1"/>
          </a:solidFill>
          <a:ln cap="sq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44016" y="142875"/>
            <a:ext cx="7772400" cy="63018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Calibri"/>
              <a:buNone/>
              <a:defRPr b="1" i="0" sz="30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544016" y="924948"/>
            <a:ext cx="777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115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E6AFA9"/>
              </a:buClr>
              <a:buSzPts val="13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Noto Sans Symbols"/>
              <a:buChar char="⚫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Calibri"/>
              <a:buChar char="o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bre Baskerville"/>
              <a:buChar char="•"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ibre Baskerville"/>
              <a:buChar char="•"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E6AFA9"/>
              </a:buClr>
              <a:buSzPts val="1400"/>
              <a:buFont typeface="Libre Baskerville"/>
              <a:buChar char="•"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CAABA9"/>
              </a:buClr>
              <a:buSzPts val="1400"/>
              <a:buFont typeface="Libre Baskerville"/>
              <a:buChar char="•"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6172200" y="4643438"/>
            <a:ext cx="24765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7" name="Google Shape;57;p13"/>
          <p:cNvSpPr/>
          <p:nvPr>
            <p:ph idx="12" type="sldNum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Calibri"/>
              <a:buNone/>
            </a:pPr>
            <a:r>
              <a:rPr lang="en-GB" sz="3000"/>
              <a:t>Controlling Vision-Language Models for Universal Image Restoration</a:t>
            </a:r>
            <a:endParaRPr sz="3000"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1143000" y="2701528"/>
            <a:ext cx="6858000" cy="1870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GB" sz="1700"/>
              <a:t> Ziwei Luo, Fredrik K. Gustafsson, Zheng Zhao, Jens Sjolund, Thomas B. Schon </a:t>
            </a:r>
            <a:endParaRPr sz="17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i="1" lang="en-GB" sz="1400"/>
              <a:t>Department of Information Technology, Uppsala University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4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4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ts val="1500"/>
              <a:buNone/>
            </a:pPr>
            <a:r>
              <a:rPr lang="en-GB"/>
              <a:t>ICLR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602450" y="924950"/>
            <a:ext cx="8066100" cy="4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634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Noto Sans Symbols"/>
              <a:buChar char="●"/>
            </a:pPr>
            <a:r>
              <a:rPr lang="en-GB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 Construction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9709" lvl="1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9B2D1F"/>
              </a:buClr>
              <a:buSzPts val="1900"/>
              <a:buFont typeface="Noto Sans Symbols"/>
              <a:buChar char="○"/>
            </a:pPr>
            <a:r>
              <a:rPr lang="en-GB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Synthetic Multi-Degradation Dataset: 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82296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Noto Sans Symbols"/>
              <a:buChar char="■"/>
            </a:pPr>
            <a:r>
              <a:rPr lang="en-GB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different image degradation types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2" marL="59436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82296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Noto Sans Symbols"/>
              <a:buChar char="■"/>
            </a:pPr>
            <a:r>
              <a:rPr lang="en-GB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image is paired with a synthetic caption 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5450" y="2082650"/>
            <a:ext cx="6707800" cy="71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5262" y="3236250"/>
            <a:ext cx="5808176" cy="15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</a:t>
            </a: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602450" y="924950"/>
            <a:ext cx="8066100" cy="4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634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Noto Sans Symbols"/>
              <a:buChar char="●"/>
            </a:pPr>
            <a:r>
              <a:rPr lang="en-GB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Evaluation &amp; Comparison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19709" lvl="1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9B2D1F"/>
              </a:buClr>
              <a:buSzPts val="1900"/>
              <a:buFont typeface="Noto Sans Symbols"/>
              <a:buChar char="○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Degradation-Specific Restoration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82296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Noto Sans Symbols"/>
              <a:buChar char="■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Tasks: Rain (Rain100H), Low-light (LOL), Blur (GoPro), Haze (RESIDE-6k)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43" y="2331850"/>
            <a:ext cx="4066480" cy="20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625" y="2331850"/>
            <a:ext cx="3776925" cy="20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/>
          <p:nvPr/>
        </p:nvSpPr>
        <p:spPr>
          <a:xfrm>
            <a:off x="602425" y="3128875"/>
            <a:ext cx="1823700" cy="105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7"/>
          <p:cNvSpPr/>
          <p:nvPr/>
        </p:nvSpPr>
        <p:spPr>
          <a:xfrm>
            <a:off x="2667975" y="3128875"/>
            <a:ext cx="2001000" cy="105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2667975" y="4176800"/>
            <a:ext cx="2001000" cy="105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602425" y="4176800"/>
            <a:ext cx="1888800" cy="105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</a:t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602450" y="924950"/>
            <a:ext cx="8066100" cy="4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634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Noto Sans Symbols"/>
              <a:buChar char="●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Evaluation &amp; Comparison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19709" lvl="1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9B2D1F"/>
              </a:buClr>
              <a:buSzPts val="1900"/>
              <a:buFont typeface="Noto Sans Symbols"/>
              <a:buChar char="○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Unified Multi-Degradation Restoration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82296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Noto Sans Symbols"/>
              <a:buChar char="■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Single model trained to handle all 10 degradation types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63" y="2285938"/>
            <a:ext cx="2816224" cy="142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900" y="2108425"/>
            <a:ext cx="3846650" cy="26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50" y="3875450"/>
            <a:ext cx="4073849" cy="9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1231325" y="3527800"/>
            <a:ext cx="2816100" cy="1386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602450" y="924950"/>
            <a:ext cx="8066100" cy="4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634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Noto Sans Symbols"/>
              <a:buChar char="●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Ablation Study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52095" lvl="1" marL="5486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2D1F"/>
              </a:buClr>
              <a:buSzPts val="1900"/>
              <a:buFont typeface="Noto Sans Symbols"/>
              <a:buChar char="○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Degradation Classification: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52095" lvl="2" marL="82296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Noto Sans Symbols"/>
              <a:buChar char="■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DA-CLIP (zero-init controller) achieves 99.2% classification accuracy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54864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52095" lvl="1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9B2D1F"/>
              </a:buClr>
              <a:buSzPts val="1900"/>
              <a:buFont typeface="Calibri"/>
              <a:buChar char="○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DA-CLIP improves MSE-based models like Restormer and NAFNet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52095" lvl="2" marL="82296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Calibri"/>
              <a:buChar char="■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Degradation embedding &amp; content embedding are both critical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75" y="2043975"/>
            <a:ext cx="6695100" cy="95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375" y="3855450"/>
            <a:ext cx="3898250" cy="11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025" y="491200"/>
            <a:ext cx="2573849" cy="11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1474775" y="2790025"/>
            <a:ext cx="6455700" cy="130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525" y="3063775"/>
            <a:ext cx="1885025" cy="14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</a:t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602450" y="924950"/>
            <a:ext cx="8066100" cy="4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634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Noto Sans Symbols"/>
              <a:buChar char="●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Additional 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52095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B2D1F"/>
              </a:buClr>
              <a:buSzPts val="1900"/>
              <a:buFont typeface="Noto Sans Symbols"/>
              <a:buChar char="○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Out-of-Distribution Generalization</a:t>
            </a:r>
            <a:endParaRPr sz="1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82296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Noto Sans Symbols"/>
              <a:buChar char="■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Robustness to Unseen Degradations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41300" lvl="2" marL="822960" rtl="0" algn="l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Noto Sans Symbols"/>
              <a:buChar char="■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Evaluated on Rain100L (light rain)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, unseen during training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52095" lvl="1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Calibri"/>
              <a:buChar char="○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Patch Size Impact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2095" lvl="2" marL="822960" rtl="0" algn="l">
              <a:lnSpc>
                <a:spcPct val="200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Calibri"/>
              <a:buChar char="■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patch size (256×256) leads to better convergence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2095" lvl="1" marL="5486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Noto Sans Symbols"/>
              <a:buChar char="○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Limitations: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2095" lvl="2" marL="82296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Noto Sans Symbols"/>
              <a:buChar char="■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memory usage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2095" lvl="2" marL="82296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900"/>
              <a:buFont typeface="Noto Sans Symbols"/>
              <a:buChar char="■"/>
            </a:pP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image has one label </a:t>
            </a:r>
            <a:b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cannot yet handle </a:t>
            </a:r>
            <a:r>
              <a:rPr b="1" lang="en-GB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simultaneous degradations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737" y="924950"/>
            <a:ext cx="2664825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>
            <a:off x="6079000" y="1795275"/>
            <a:ext cx="2542500" cy="140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602450" y="924950"/>
            <a:ext cx="8066100" cy="4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7815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Noto Sans Symbols"/>
              <a:buChar char="●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DA-CLIP bridges vision-language models and low-level restoration tasks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97815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Noto Sans Symbols"/>
              <a:buChar char="●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Outperforms baselines on both single-task and unified settings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97815" lvl="0" marL="27432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Noto Sans Symbols"/>
              <a:buChar char="●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Improves both diffusion- and regression-based models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97815" lvl="0" marL="27432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Calibri"/>
              <a:buChar char="●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Future work: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52095" lvl="1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9B2D1F"/>
              </a:buClr>
              <a:buSzPts val="1900"/>
              <a:buFont typeface="Calibri"/>
              <a:buChar char="○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Multi-degradation training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52095" lvl="1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9B2D1F"/>
              </a:buClr>
              <a:buSzPts val="1900"/>
              <a:buFont typeface="Calibri"/>
              <a:buChar char="○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Instruction-based restoration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252095" lvl="1" marL="548640" rtl="0" algn="l">
              <a:lnSpc>
                <a:spcPct val="115000"/>
              </a:lnSpc>
              <a:spcBef>
                <a:spcPts val="370"/>
              </a:spcBef>
              <a:spcAft>
                <a:spcPts val="0"/>
              </a:spcAft>
              <a:buClr>
                <a:srgbClr val="9B2D1F"/>
              </a:buClr>
              <a:buSzPts val="1900"/>
              <a:buFont typeface="Calibri"/>
              <a:buChar char="○"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Explore stronger VLMs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175" y="2571750"/>
            <a:ext cx="3955375" cy="22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685791" y="2256600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you!</a:t>
            </a:r>
            <a:br>
              <a:rPr lang="en-GB"/>
            </a:br>
            <a:r>
              <a:rPr lang="en-GB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Problem Statement 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646200" y="958100"/>
            <a:ext cx="7851600" cy="346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Challenge</a:t>
            </a:r>
            <a:r>
              <a:rPr lang="en-GB" sz="1900"/>
              <a:t>: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VLMs excel in high-level understanding but </a:t>
            </a:r>
            <a:r>
              <a:rPr b="1" lang="en-GB" sz="1900"/>
              <a:t>struggle with low-level vision tasks</a:t>
            </a:r>
            <a:r>
              <a:rPr lang="en-GB" sz="1900"/>
              <a:t> like image restoration. 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They lack the fine-grained features needed for tasks like </a:t>
            </a:r>
            <a:r>
              <a:rPr b="1" lang="en-GB" sz="1900"/>
              <a:t>deblurring</a:t>
            </a:r>
            <a:r>
              <a:rPr lang="en-GB" sz="1900"/>
              <a:t>, </a:t>
            </a:r>
            <a:r>
              <a:rPr b="1" lang="en-GB" sz="1900"/>
              <a:t>denoising</a:t>
            </a:r>
            <a:r>
              <a:rPr lang="en-GB" sz="1900"/>
              <a:t>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Limitations of Current Methods</a:t>
            </a:r>
            <a:r>
              <a:rPr lang="en-GB" sz="1900"/>
              <a:t>: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Most restoration models are designed for specific degradation types, requiring multiple models for different tasks, </a:t>
            </a:r>
            <a:r>
              <a:rPr b="1" lang="en-GB" sz="1900"/>
              <a:t>reducing scalability</a:t>
            </a:r>
            <a:r>
              <a:rPr lang="en-GB" sz="1900"/>
              <a:t>.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- Motivation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646200" y="958100"/>
            <a:ext cx="8205300" cy="350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Why DA-CLIP?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Uses trainable </a:t>
            </a:r>
            <a:r>
              <a:rPr b="1" lang="en-GB" sz="1900"/>
              <a:t>image controllers</a:t>
            </a:r>
            <a:r>
              <a:rPr lang="en-GB" sz="1900"/>
              <a:t> to adapt large-scale pre-trained VLMs to low-level vision tasks.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Leverages </a:t>
            </a:r>
            <a:r>
              <a:rPr b="1" lang="en-GB" sz="1900"/>
              <a:t>contrastive learning</a:t>
            </a:r>
            <a:r>
              <a:rPr lang="en-GB" sz="1900"/>
              <a:t> to align content and degradation features, enabling accurate feature extraction from corrupted inputs.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Introduces </a:t>
            </a:r>
            <a:r>
              <a:rPr b="1" lang="en-GB" sz="1900"/>
              <a:t>Prompt Learning Module</a:t>
            </a:r>
            <a:r>
              <a:rPr lang="en-GB" sz="1900"/>
              <a:t> to leverage degradation context, allowing the model to handle multiple degradation types.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Focuses on both </a:t>
            </a:r>
            <a:r>
              <a:rPr b="1" lang="en-GB" sz="1900"/>
              <a:t>semantic consistency</a:t>
            </a:r>
            <a:r>
              <a:rPr lang="en-GB" sz="1900"/>
              <a:t> and </a:t>
            </a:r>
            <a:r>
              <a:rPr b="1" lang="en-GB" sz="1900"/>
              <a:t>detail recovery</a:t>
            </a:r>
            <a:r>
              <a:rPr lang="en-GB" sz="1900"/>
              <a:t>.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Related Works - CLIP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544025" y="1182375"/>
            <a:ext cx="8205300" cy="350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Aligns text and image embeddings in a</a:t>
            </a:r>
            <a:r>
              <a:rPr lang="en-GB" sz="1900"/>
              <a:t> </a:t>
            </a:r>
            <a:r>
              <a:rPr lang="en-GB" sz="1900"/>
              <a:t>shared semantic space with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900"/>
              <a:t>strong language understanding.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Cons: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Lacks fine-grained low-level</a:t>
            </a:r>
            <a:endParaRPr sz="1900"/>
          </a:p>
          <a:p>
            <a:pPr indent="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900"/>
              <a:t>feature recovery</a:t>
            </a:r>
            <a:r>
              <a:rPr lang="en-GB" sz="1900"/>
              <a:t>.</a:t>
            </a:r>
            <a:endParaRPr sz="1900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5" y="1875470"/>
            <a:ext cx="4104500" cy="26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Related Works - DDPM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668700" y="1182375"/>
            <a:ext cx="7806600" cy="350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Generates high-quality images by progressively denoising random noise.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Cons: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L</a:t>
            </a:r>
            <a:r>
              <a:rPr lang="en-GB" sz="1900"/>
              <a:t>acks semantic understanding.</a:t>
            </a:r>
            <a:endParaRPr sz="1900"/>
          </a:p>
          <a:p>
            <a:pPr indent="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9144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900"/>
              <a:t>Extension to IR-SDE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IR-SDE </a:t>
            </a:r>
            <a:r>
              <a:rPr b="1" lang="en-GB" sz="1900"/>
              <a:t>removes self-attention</a:t>
            </a:r>
            <a:r>
              <a:rPr lang="en-GB" sz="1900"/>
              <a:t> and </a:t>
            </a:r>
            <a:r>
              <a:rPr b="1" lang="en-GB" sz="1900"/>
              <a:t>adds cross-attention</a:t>
            </a:r>
            <a:r>
              <a:rPr lang="en-GB" sz="1900"/>
              <a:t> to allow semantic guidance during the denoising process.</a:t>
            </a:r>
            <a:endParaRPr sz="1900"/>
          </a:p>
        </p:txBody>
      </p:sp>
      <p:sp>
        <p:nvSpPr>
          <p:cNvPr id="109" name="Google Shape;109;p21"/>
          <p:cNvSpPr/>
          <p:nvPr/>
        </p:nvSpPr>
        <p:spPr>
          <a:xfrm>
            <a:off x="889675" y="2770425"/>
            <a:ext cx="530700" cy="32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</a:t>
            </a:r>
            <a:r>
              <a:rPr lang="en-GB"/>
              <a:t>--Overview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544025" y="924950"/>
            <a:ext cx="5376000" cy="346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340201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en-GB" sz="1900" u="sng"/>
              <a:t>Degradation aware CLIP(DA-CLIP)</a:t>
            </a:r>
            <a:r>
              <a:rPr lang="en-GB" sz="1900"/>
              <a:t>: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900"/>
              <a:t>Train an additional </a:t>
            </a:r>
            <a:r>
              <a:rPr b="1" lang="en-GB" sz="1900"/>
              <a:t>Image Controller</a:t>
            </a:r>
            <a:r>
              <a:rPr lang="en-GB" sz="1900"/>
              <a:t> to adapt the frozen </a:t>
            </a:r>
            <a:r>
              <a:rPr b="1" lang="en-GB" sz="1900"/>
              <a:t>CLIP</a:t>
            </a:r>
            <a:r>
              <a:rPr lang="en-GB" sz="1900"/>
              <a:t> image encoder for different type of degradation.</a:t>
            </a:r>
            <a:endParaRPr sz="19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0201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en-GB" sz="1900" u="sng"/>
              <a:t>Restoration with DA-CLIP</a:t>
            </a:r>
            <a:r>
              <a:rPr lang="en-GB" sz="1900"/>
              <a:t>: Use LQ to predict </a:t>
            </a:r>
            <a:endParaRPr sz="1900"/>
          </a:p>
          <a:p>
            <a:pPr indent="-34020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b="1" lang="en-GB" sz="1900"/>
              <a:t>Clean image content</a:t>
            </a:r>
            <a:endParaRPr b="1" sz="1900"/>
          </a:p>
          <a:p>
            <a:pPr indent="-34020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b="1" lang="en-GB" sz="1900"/>
              <a:t>LQ Degradation type </a:t>
            </a:r>
            <a:endParaRPr b="1" sz="1900"/>
          </a:p>
          <a:p>
            <a:pPr indent="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900"/>
              <a:t>And merge as condition for diffusion model </a:t>
            </a:r>
            <a:endParaRPr sz="1900"/>
          </a:p>
        </p:txBody>
      </p:sp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8450" l="65752" r="0" t="0"/>
          <a:stretch/>
        </p:blipFill>
        <p:spPr>
          <a:xfrm>
            <a:off x="6696500" y="2610167"/>
            <a:ext cx="1683576" cy="226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0" l="0" r="37574" t="0"/>
          <a:stretch/>
        </p:blipFill>
        <p:spPr>
          <a:xfrm>
            <a:off x="6095975" y="142875"/>
            <a:ext cx="2884633" cy="23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Method--Degradation aware CLIP 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544025" y="924950"/>
            <a:ext cx="5514600" cy="386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Image Controller </a:t>
            </a:r>
            <a:endParaRPr sz="1800"/>
          </a:p>
          <a:p>
            <a:pPr indent="-204299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Copy from Image Encoder </a:t>
            </a:r>
            <a:endParaRPr/>
          </a:p>
          <a:p>
            <a:pPr indent="-204299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Control and Predict:</a:t>
            </a:r>
            <a:endParaRPr/>
          </a:p>
          <a:p>
            <a:pPr indent="-200025" lvl="2" marL="89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Control by add to intermediate layer of encoder  </a:t>
            </a:r>
            <a:endParaRPr sz="1800"/>
          </a:p>
          <a:p>
            <a:pPr indent="-200025" lvl="2" marL="89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Predict the Degradation embedding </a:t>
            </a:r>
            <a:endParaRPr sz="1800"/>
          </a:p>
          <a:p>
            <a:pPr indent="-204299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Contrastive Learning</a:t>
            </a:r>
            <a:endParaRPr/>
          </a:p>
          <a:p>
            <a:pPr indent="-200025" lvl="2" marL="89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GB" sz="1800"/>
              <a:t>Optimizes controller to align both content and degradation embeddings .</a:t>
            </a:r>
            <a:endParaRPr sz="1800"/>
          </a:p>
          <a:p>
            <a:pPr indent="0" lvl="0" marL="6300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0" l="0" r="37574" t="0"/>
          <a:stretch/>
        </p:blipFill>
        <p:spPr>
          <a:xfrm>
            <a:off x="6129650" y="773175"/>
            <a:ext cx="2952400" cy="2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825" y="3155875"/>
            <a:ext cx="2200875" cy="186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backgroundColorModified&quot;:false,&quot;font&quot;:{&quot;family&quot;:&quot;Arial&quot;,&quot;color&quot;:&quot;#000000&quot;,&quot;size&quot;:19},&quot;id&quot;:&quot;1&quot;,&quot;aid&quot;:null,&quot;code&quot;:&quot;$$e_{d}$$&quot;,&quot;type&quot;:&quot;$$&quot;,&quot;ts&quot;:1747592201546,&quot;cs&quot;:&quot;dv9Oyry4NEaZTAlQKFy3zQ==&quot;,&quot;size&quot;:{&quot;width&quot;:24.833333333333332,&quot;height&quot;:18}}"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100" y="2719075"/>
            <a:ext cx="23653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8175" y="4363675"/>
            <a:ext cx="4533174" cy="4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544025" y="924950"/>
            <a:ext cx="8192100" cy="386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Contrastive Learning (Supp)</a:t>
            </a:r>
            <a:endParaRPr sz="1900"/>
          </a:p>
          <a:p>
            <a:pPr indent="-210649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Minimizes distance between matching pairs                and maximizes distance with non-matching pairs</a:t>
            </a:r>
            <a:endParaRPr sz="1900"/>
          </a:p>
          <a:p>
            <a:pPr indent="-210649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      </a:t>
            </a:r>
            <a:r>
              <a:rPr lang="en-GB" sz="1900"/>
              <a:t>is learnable temperature for contrastive strength </a:t>
            </a:r>
            <a:endParaRPr sz="1900"/>
          </a:p>
          <a:p>
            <a:pPr indent="0" lvl="0" marL="6300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Method--Degradation aware CLIP 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175" y="2847618"/>
            <a:ext cx="5514601" cy="808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000" y="1400092"/>
            <a:ext cx="726682" cy="26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1" y="1861250"/>
            <a:ext cx="1387200" cy="2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1175" y="2322575"/>
            <a:ext cx="184550" cy="1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544016" y="142875"/>
            <a:ext cx="7772400" cy="630300"/>
          </a:xfrm>
          <a:prstGeom prst="rect">
            <a:avLst/>
          </a:prstGeom>
        </p:spPr>
        <p:txBody>
          <a:bodyPr anchorCtr="0" anchor="b" bIns="685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Method--Image Restoration with DA-CLIP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544025" y="924950"/>
            <a:ext cx="5514600" cy="386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Base on IR-SDE (Diffusion Based Model)</a:t>
            </a:r>
            <a:endParaRPr sz="1800"/>
          </a:p>
          <a:p>
            <a:pPr indent="-204299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Can adapt to non-diffusion model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Prompt Learning</a:t>
            </a:r>
            <a:r>
              <a:rPr lang="en-GB" sz="1800"/>
              <a:t> from degradation embedding</a:t>
            </a:r>
            <a:endParaRPr sz="1800"/>
          </a:p>
          <a:p>
            <a:pPr indent="-204299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Given degradation embedding, learn prompt tokens and </a:t>
            </a:r>
            <a:r>
              <a:rPr lang="en-GB"/>
              <a:t>output </a:t>
            </a:r>
            <a:r>
              <a:rPr lang="en-GB"/>
              <a:t>prompt embedding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Using </a:t>
            </a:r>
            <a:r>
              <a:rPr b="1" lang="en-GB" sz="1800"/>
              <a:t>Cross Attention</a:t>
            </a:r>
            <a:r>
              <a:rPr lang="en-GB" sz="1800"/>
              <a:t> to merge content embedding and prompt embedding, as condition for backbone model </a:t>
            </a:r>
            <a:endParaRPr sz="1800"/>
          </a:p>
        </p:txBody>
      </p:sp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b="8455" l="65752" r="0" t="13832"/>
          <a:stretch/>
        </p:blipFill>
        <p:spPr>
          <a:xfrm>
            <a:off x="6747950" y="2783800"/>
            <a:ext cx="1990949" cy="2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550" y="715925"/>
            <a:ext cx="1867761" cy="2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公正">
  <a:themeElements>
    <a:clrScheme name="公正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